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74" r:id="rId3"/>
    <p:sldId id="257" r:id="rId4"/>
    <p:sldId id="260" r:id="rId5"/>
    <p:sldId id="261" r:id="rId6"/>
    <p:sldId id="264" r:id="rId7"/>
    <p:sldId id="265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 varScale="1">
        <p:scale>
          <a:sx n="42" d="100"/>
          <a:sy n="42" d="100"/>
        </p:scale>
        <p:origin x="13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4362C3-D32C-43AB-9EA3-AF2BCCC83E26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AA2EE5-8D21-4620-ADE6-328C15887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6392A-2623-44A7-A606-57E7BEC820A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123CF-F791-48B8-A6E2-2C4E59951664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2DE9D-EA4E-4377-A8ED-CD08F7626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9EDB9-3E42-4267-AB4F-8925A264B19F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D0741-045D-4C63-9C03-9135B92E2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4C055-49AF-4B08-B377-55B85723F86E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3B4E6-36A7-4FFD-861D-1814F4CD3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DC1F6-44CB-4A46-8D91-F0B1C90B46F0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4E41A-4AF9-4F99-AE87-8C58EB792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3A51-BA53-46C0-A9B9-24C370BF1CF7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1C44C-7429-47C0-97A7-A73E5A27B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7A8C0-6BD7-449D-B44F-B7618D6E1E57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7D5A-35E6-490D-8477-A44A0823B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C061C-BF7D-4A6A-85F5-D1A2C827A410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B86C1-79FA-4A0B-802C-D863E4211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158DD-952E-4D99-95B5-9026715E1320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BD88E-9E62-4D93-8FD3-213F512F4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4EE51-BA6C-4B80-A5C3-7EF94276863D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06E40-311D-4C08-A3EB-E659DF75F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B2045-50D7-4007-823E-2D4E61271494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3DA81-C6C7-4D84-9A29-08F507328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B645B-F88A-4D93-8753-5AC028907684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F00C-51D8-42A7-881B-01914E5DB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95AD28-786D-457A-9A93-3B1B721B740C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A33AA8-3E8A-4ACE-B167-E8E7C4F67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20" y="274638"/>
            <a:ext cx="8238264" cy="617869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92858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 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Sucht die Wörter und nennt sie mit Artikel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de-DE" dirty="0" smtClean="0"/>
          </a:p>
          <a:p>
            <a:r>
              <a:rPr lang="de-DE" dirty="0" smtClean="0"/>
              <a:t>Das trägst du auf dem Kopf</a:t>
            </a:r>
            <a:r>
              <a:rPr lang="en-US" dirty="0" smtClean="0"/>
              <a:t>.</a:t>
            </a:r>
            <a:r>
              <a:rPr lang="ru-RU" dirty="0" smtClean="0"/>
              <a:t>   </a:t>
            </a:r>
            <a:r>
              <a:rPr lang="en-US" dirty="0" smtClean="0"/>
              <a:t> (die </a:t>
            </a:r>
            <a:r>
              <a:rPr lang="en-US" dirty="0" err="1" smtClean="0"/>
              <a:t>Mütze</a:t>
            </a:r>
            <a:r>
              <a:rPr lang="en-US" dirty="0" smtClean="0"/>
              <a:t>)</a:t>
            </a:r>
          </a:p>
          <a:p>
            <a:r>
              <a:rPr lang="de-DE" dirty="0" smtClean="0"/>
              <a:t>Das tragen die Jungen nicht. (der Rock)</a:t>
            </a:r>
          </a:p>
          <a:p>
            <a:r>
              <a:rPr lang="de-DE" dirty="0" smtClean="0"/>
              <a:t>Das trägt man, wenn es </a:t>
            </a:r>
            <a:r>
              <a:rPr lang="de-DE" dirty="0" err="1" smtClean="0"/>
              <a:t>drauẞen</a:t>
            </a:r>
            <a:r>
              <a:rPr lang="de-DE" dirty="0" smtClean="0"/>
              <a:t> kalt ist. (der Mantel)</a:t>
            </a:r>
          </a:p>
          <a:p>
            <a:r>
              <a:rPr lang="de-DE" dirty="0" smtClean="0"/>
              <a:t>Das tragen alle Jungen und Mädchen gern. (die Jeans) </a:t>
            </a:r>
          </a:p>
          <a:p>
            <a:r>
              <a:rPr lang="de-DE" dirty="0" smtClean="0"/>
              <a:t>Das trägst du, wenn deine Hände kalt sind. (die Handschuhe)</a:t>
            </a:r>
          </a:p>
          <a:p>
            <a:r>
              <a:rPr lang="de-DE" dirty="0" smtClean="0"/>
              <a:t>Das trägst du auf den </a:t>
            </a:r>
            <a:r>
              <a:rPr lang="de-DE" dirty="0" err="1" smtClean="0"/>
              <a:t>Füẞen</a:t>
            </a:r>
            <a:r>
              <a:rPr lang="de-DE" dirty="0" smtClean="0"/>
              <a:t>. (die Schuhe)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7664" y="2924944"/>
          <a:ext cx="6077585" cy="3291840"/>
        </p:xfrm>
        <a:graphic>
          <a:graphicData uri="http://schemas.openxmlformats.org/drawingml/2006/table">
            <a:tbl>
              <a:tblPr/>
              <a:tblGrid>
                <a:gridCol w="607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7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7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76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76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83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 dirty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J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Q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 dirty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 dirty="0">
                          <a:latin typeface="Times New Roman"/>
                          <a:ea typeface="Calibri"/>
                          <a:cs typeface="Times New Roman"/>
                        </a:rPr>
                        <a:t>U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600" dirty="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 useBgFill="1">
        <p:nvSpPr>
          <p:cNvPr id="4" name="2"/>
          <p:cNvSpPr/>
          <p:nvPr/>
        </p:nvSpPr>
        <p:spPr>
          <a:xfrm>
            <a:off x="3707904" y="1052736"/>
            <a:ext cx="201622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2"/>
          <p:cNvSpPr/>
          <p:nvPr/>
        </p:nvSpPr>
        <p:spPr>
          <a:xfrm>
            <a:off x="3707904" y="1340768"/>
            <a:ext cx="201622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2"/>
          <p:cNvSpPr/>
          <p:nvPr/>
        </p:nvSpPr>
        <p:spPr>
          <a:xfrm>
            <a:off x="4932040" y="1628800"/>
            <a:ext cx="20882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2"/>
          <p:cNvSpPr/>
          <p:nvPr/>
        </p:nvSpPr>
        <p:spPr>
          <a:xfrm>
            <a:off x="5220072" y="1916832"/>
            <a:ext cx="180020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8" name="2"/>
          <p:cNvSpPr/>
          <p:nvPr/>
        </p:nvSpPr>
        <p:spPr>
          <a:xfrm>
            <a:off x="5220072" y="2204864"/>
            <a:ext cx="180020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2"/>
          <p:cNvSpPr/>
          <p:nvPr/>
        </p:nvSpPr>
        <p:spPr>
          <a:xfrm>
            <a:off x="3779912" y="2492896"/>
            <a:ext cx="201622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86750" y="6172200"/>
            <a:ext cx="85725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/>
              <a:t> 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Beschreibt. Was tragen sie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17824" r="18762"/>
          <a:stretch>
            <a:fillRect/>
          </a:stretch>
        </p:blipFill>
        <p:spPr bwMode="auto">
          <a:xfrm>
            <a:off x="1043608" y="908720"/>
            <a:ext cx="20162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26456" r="23179"/>
          <a:stretch>
            <a:fillRect/>
          </a:stretch>
        </p:blipFill>
        <p:spPr bwMode="auto">
          <a:xfrm>
            <a:off x="5364088" y="764704"/>
            <a:ext cx="252028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908720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a)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836712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b</a:t>
            </a:r>
            <a:r>
              <a:rPr lang="de-DE" sz="4000" dirty="0" smtClean="0"/>
              <a:t>)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Frau.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de-DE" dirty="0" smtClean="0"/>
              <a:t>ä</a:t>
            </a:r>
            <a:r>
              <a:rPr lang="en-US" dirty="0" err="1" smtClean="0"/>
              <a:t>gt</a:t>
            </a:r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648866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Mann.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de-DE" dirty="0" smtClean="0"/>
              <a:t>ä</a:t>
            </a:r>
            <a:r>
              <a:rPr lang="en-US" dirty="0" err="1" smtClean="0"/>
              <a:t>gt</a:t>
            </a:r>
            <a:r>
              <a:rPr lang="en-US" dirty="0" smtClean="0"/>
              <a:t>…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c</a:t>
            </a:r>
            <a:r>
              <a:rPr lang="de-DE" sz="4000" dirty="0" smtClean="0"/>
              <a:t>)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548680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d</a:t>
            </a:r>
            <a:r>
              <a:rPr lang="de-DE" sz="4000" dirty="0" smtClean="0"/>
              <a:t>)</a:t>
            </a:r>
            <a:endParaRPr lang="ru-RU" sz="4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8944" t="29459" r="50479" b="30260"/>
          <a:stretch>
            <a:fillRect/>
          </a:stretch>
        </p:blipFill>
        <p:spPr bwMode="auto">
          <a:xfrm>
            <a:off x="1187624" y="260648"/>
            <a:ext cx="216024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2769" r="26242"/>
          <a:stretch>
            <a:fillRect/>
          </a:stretch>
        </p:blipFill>
        <p:spPr bwMode="auto">
          <a:xfrm>
            <a:off x="5652120" y="332656"/>
            <a:ext cx="237626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638132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de-DE" dirty="0" smtClean="0"/>
              <a:t>Mädchen</a:t>
            </a:r>
            <a:r>
              <a:rPr lang="en-US" dirty="0" smtClean="0"/>
              <a:t>. Es </a:t>
            </a:r>
            <a:r>
              <a:rPr lang="en-US" dirty="0" err="1" smtClean="0"/>
              <a:t>tr</a:t>
            </a:r>
            <a:r>
              <a:rPr lang="de-DE" dirty="0" smtClean="0"/>
              <a:t>ä</a:t>
            </a:r>
            <a:r>
              <a:rPr lang="en-US" dirty="0" err="1" smtClean="0"/>
              <a:t>gt</a:t>
            </a:r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638132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de-DE" dirty="0" smtClean="0"/>
              <a:t>Junge</a:t>
            </a:r>
            <a:r>
              <a:rPr lang="en-US" dirty="0" smtClean="0"/>
              <a:t>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de-DE" dirty="0" smtClean="0"/>
              <a:t>ä</a:t>
            </a:r>
            <a:r>
              <a:rPr lang="en-US" dirty="0" err="1" smtClean="0"/>
              <a:t>gt</a:t>
            </a:r>
            <a:r>
              <a:rPr lang="en-US" dirty="0" smtClean="0"/>
              <a:t>…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e)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620688"/>
            <a:ext cx="498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f</a:t>
            </a:r>
            <a:r>
              <a:rPr lang="de-DE" sz="4000" dirty="0" smtClean="0"/>
              <a:t>)</a:t>
            </a:r>
            <a:endParaRPr lang="ru-RU" sz="40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3781125" cy="496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76672"/>
            <a:ext cx="3486133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56612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de-DE" dirty="0" smtClean="0"/>
              <a:t>Sportlerin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de-DE" dirty="0" smtClean="0"/>
              <a:t>ä</a:t>
            </a:r>
            <a:r>
              <a:rPr lang="en-US" dirty="0" err="1" smtClean="0"/>
              <a:t>gt</a:t>
            </a:r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58052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de-DE" dirty="0" smtClean="0"/>
              <a:t>Mädchen</a:t>
            </a:r>
            <a:r>
              <a:rPr lang="en-US" dirty="0" smtClean="0"/>
              <a:t>. Es </a:t>
            </a:r>
            <a:r>
              <a:rPr lang="en-US" dirty="0" err="1" smtClean="0"/>
              <a:t>tr</a:t>
            </a:r>
            <a:r>
              <a:rPr lang="de-DE" dirty="0" smtClean="0"/>
              <a:t>ä</a:t>
            </a:r>
            <a:r>
              <a:rPr lang="en-US" dirty="0" err="1" smtClean="0"/>
              <a:t>gt</a:t>
            </a:r>
            <a:r>
              <a:rPr lang="en-US" dirty="0" smtClean="0"/>
              <a:t>…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/>
              <a:t> 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Hier gibt es 12 Sachen. Schaut aufmerksam diese Sachen an! Eure Aufgabe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 wir teilen diese Sachen in </a:t>
            </a:r>
          </a:p>
          <a:p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4 Gruppen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 Frühling, Sommer, Herbst, Winter.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8" descr="9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1368822" cy="1368822"/>
          </a:xfrm>
          <a:prstGeom prst="rect">
            <a:avLst/>
          </a:prstGeom>
          <a:noFill/>
        </p:spPr>
      </p:pic>
      <p:pic>
        <p:nvPicPr>
          <p:cNvPr id="4" name="Picture 8" descr="%D0%B1%D0%BE%D0%BB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653136"/>
            <a:ext cx="1819319" cy="1944191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45778" t="5778"/>
          <a:stretch>
            <a:fillRect/>
          </a:stretch>
        </p:blipFill>
        <p:spPr bwMode="auto">
          <a:xfrm>
            <a:off x="6084168" y="2348880"/>
            <a:ext cx="11620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DSC_0267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924944"/>
            <a:ext cx="2058190" cy="1800423"/>
          </a:xfrm>
          <a:prstGeom prst="rect">
            <a:avLst/>
          </a:prstGeom>
          <a:noFill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772816"/>
            <a:ext cx="1461318" cy="182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229200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653136"/>
            <a:ext cx="1927101" cy="192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77921" y="1772816"/>
            <a:ext cx="1766079" cy="1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6" y="3645024"/>
            <a:ext cx="1245017" cy="192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11" cstate="print"/>
          <a:srcRect r="63696"/>
          <a:stretch>
            <a:fillRect/>
          </a:stretch>
        </p:blipFill>
        <p:spPr bwMode="auto">
          <a:xfrm>
            <a:off x="7740352" y="3861048"/>
            <a:ext cx="1083370" cy="266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3728" y="1700808"/>
            <a:ext cx="2039888" cy="20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13" cstate="print"/>
          <a:srcRect l="13699" t="20833" r="21005" b="18750"/>
          <a:stretch>
            <a:fillRect/>
          </a:stretch>
        </p:blipFill>
        <p:spPr bwMode="auto">
          <a:xfrm>
            <a:off x="2699792" y="3717032"/>
            <a:ext cx="13620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500063" y="1285875"/>
            <a:ext cx="3570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i="1">
                <a:latin typeface="Calibri" pitchFamily="34" charset="0"/>
              </a:rPr>
              <a:t>Die Hose ist   braun.</a:t>
            </a:r>
            <a:endParaRPr lang="ru-RU" sz="3200" b="1" i="1">
              <a:latin typeface="Calibri" pitchFamily="34" charset="0"/>
            </a:endParaRPr>
          </a:p>
        </p:txBody>
      </p:sp>
      <p:pic>
        <p:nvPicPr>
          <p:cNvPr id="8194" name="Picture 2" descr="Утепленные брюки Colors for Life - где купить, цена, фото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13" y="214313"/>
            <a:ext cx="23447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4" descr="красная полька точка платье девушки - Купить красная полька точка платье девушки недорого у поставщиков из Китая на AliExpress.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198" name="Picture 6" descr="красная полька точка платье девушки - Купить красная полька точка платье девушки недорого у поставщиков из Китая на AliExpress.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24288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Рисунки одежды для детей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43"/>
          <a:stretch>
            <a:fillRect/>
          </a:stretch>
        </p:blipFill>
        <p:spPr bwMode="auto">
          <a:xfrm>
            <a:off x="6715125" y="4429125"/>
            <a:ext cx="13668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124075" y="1341438"/>
            <a:ext cx="2232025" cy="5572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/>
              <a:t>?</a:t>
            </a:r>
            <a:endParaRPr lang="ru-RU" sz="3200" dirty="0"/>
          </a:p>
        </p:txBody>
      </p:sp>
      <p:pic>
        <p:nvPicPr>
          <p:cNvPr id="8" name="Picture 2" descr="Утепленные брюки Colors for Life - где купить, цена, фото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571750"/>
            <a:ext cx="2643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86750" y="6172200"/>
            <a:ext cx="85725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500063" y="1214438"/>
            <a:ext cx="3646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i="1">
                <a:latin typeface="Calibri" pitchFamily="34" charset="0"/>
              </a:rPr>
              <a:t>Die  Jacke    ist</a:t>
            </a:r>
            <a:r>
              <a:rPr lang="ru-RU" sz="3200" b="1" i="1">
                <a:latin typeface="Calibri" pitchFamily="34" charset="0"/>
              </a:rPr>
              <a:t> </a:t>
            </a:r>
            <a:r>
              <a:rPr lang="de-DE" sz="3200" b="1" i="1">
                <a:latin typeface="Calibri" pitchFamily="34" charset="0"/>
              </a:rPr>
              <a:t>rosa. </a:t>
            </a:r>
            <a:endParaRPr lang="ru-RU" sz="3200" b="1" i="1">
              <a:latin typeface="Calibri" pitchFamily="34" charset="0"/>
            </a:endParaRPr>
          </a:p>
        </p:txBody>
      </p:sp>
      <p:pic>
        <p:nvPicPr>
          <p:cNvPr id="3" name="Picture 2" descr="Утепленные брюки Colors for Life - где купить, цена, фот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13" y="214313"/>
            <a:ext cx="23447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Детская одежда, разная. - Форум совместных покупок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2286000"/>
            <a:ext cx="178593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Шапка женская Norfin &quot;Norway Women Red&quot; (размер M) в интернет магазин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4357688"/>
            <a:ext cx="2071687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Детская одежда, разная. - Форум совместных покупок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2286000"/>
            <a:ext cx="1928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411413" y="1268413"/>
            <a:ext cx="1714500" cy="5572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/>
              <a:t>?</a:t>
            </a:r>
            <a:endParaRPr lang="ru-RU" sz="3200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86750" y="6172200"/>
            <a:ext cx="85725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357188" y="1285875"/>
            <a:ext cx="3303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i="1">
                <a:latin typeface="Calibri" pitchFamily="34" charset="0"/>
              </a:rPr>
              <a:t>Die Mütze   ist rot.</a:t>
            </a:r>
            <a:endParaRPr lang="ru-RU" sz="3200" b="1" i="1">
              <a:latin typeface="Calibri" pitchFamily="34" charset="0"/>
            </a:endParaRPr>
          </a:p>
        </p:txBody>
      </p:sp>
      <p:pic>
        <p:nvPicPr>
          <p:cNvPr id="4098" name="Picture 2" descr="Шапка женская Norfin &quot;Norway Women Red&quot; (размер M) в интернет магазин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285750"/>
            <a:ext cx="2071688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Скачать юбка картинки и фото на телефон бесплатн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2643188"/>
            <a:ext cx="18573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Детская одежда, разная. - Форум совместных покупок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4572000"/>
            <a:ext cx="178593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Шапка женская Norfin &quot;Norway Women Red&quot; (размер M) в интернет магазин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2286000"/>
            <a:ext cx="2643187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195513" y="1341438"/>
            <a:ext cx="1714500" cy="5572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/>
              <a:t>?</a:t>
            </a:r>
            <a:endParaRPr lang="ru-RU" sz="3200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86750" y="6172200"/>
            <a:ext cx="85725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57188" y="1285875"/>
            <a:ext cx="4675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 i="1">
                <a:latin typeface="Calibri" pitchFamily="34" charset="0"/>
              </a:rPr>
              <a:t>Der Schuh  ist rot mit schwarz.</a:t>
            </a:r>
            <a:endParaRPr lang="ru-RU" sz="2800" b="1" i="1">
              <a:latin typeface="Calibri" pitchFamily="34" charset="0"/>
            </a:endParaRPr>
          </a:p>
        </p:txBody>
      </p:sp>
      <p:pic>
        <p:nvPicPr>
          <p:cNvPr id="1026" name="Picture 2" descr="Прайс-лист Апэкс Москва - товары и услуги, цены и условия поставк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2643188"/>
            <a:ext cx="2398713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Скачать Картинка футболка для детей 922x922 px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13" y="285750"/>
            <a:ext cx="20716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Утепленные брюки Colors for Life - где купить, цена, фот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63" y="4643438"/>
            <a:ext cx="23447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Прайс-лист Апэкс Москва - товары и услуги, цены и условия поставк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2357438"/>
            <a:ext cx="2571750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979712" y="1268760"/>
            <a:ext cx="3313112" cy="5572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/>
              <a:t>?</a:t>
            </a:r>
            <a:endParaRPr lang="ru-RU" sz="3200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86750" y="6172200"/>
            <a:ext cx="85725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539750" y="1341438"/>
            <a:ext cx="3887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/>
              <a:t>Der Rock   ist blau. </a:t>
            </a:r>
            <a:endParaRPr lang="ru-RU" sz="3200" b="1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4438" y="1412875"/>
            <a:ext cx="2736850" cy="5572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/>
              <a:t>?</a:t>
            </a:r>
            <a:endParaRPr lang="ru-RU" sz="3200" dirty="0"/>
          </a:p>
        </p:txBody>
      </p:sp>
      <p:pic>
        <p:nvPicPr>
          <p:cNvPr id="5" name="Рисунок 4" descr="blue-trend201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23" t="16811" r="47743" b="16811"/>
          <a:stretch>
            <a:fillRect/>
          </a:stretch>
        </p:blipFill>
        <p:spPr bwMode="auto">
          <a:xfrm>
            <a:off x="6372200" y="4365104"/>
            <a:ext cx="20161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Коричневая шляп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60648"/>
            <a:ext cx="2114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Шапка женская Norfin &quot;Norway Women Red&quot; (размер M) в интернет магазин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2204864"/>
            <a:ext cx="2071688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blue-trend201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23" t="16811" r="47743" b="16811"/>
          <a:stretch>
            <a:fillRect/>
          </a:stretch>
        </p:blipFill>
        <p:spPr bwMode="auto">
          <a:xfrm>
            <a:off x="1763713" y="2997200"/>
            <a:ext cx="25923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86750" y="6172200"/>
            <a:ext cx="85725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60648"/>
            <a:ext cx="723753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</a:rPr>
              <a:t>Macht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den Dialog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</a:rPr>
              <a:t>richtig</a:t>
            </a:r>
            <a:endParaRPr lang="en-US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sz="2400" dirty="0" err="1" smtClean="0"/>
              <a:t>Ich</a:t>
            </a:r>
            <a:r>
              <a:rPr lang="en-US" sz="2400" dirty="0" smtClean="0"/>
              <a:t> will </a:t>
            </a:r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Jacke</a:t>
            </a:r>
            <a:r>
              <a:rPr lang="en-US" sz="2400" dirty="0" smtClean="0"/>
              <a:t> </a:t>
            </a:r>
            <a:r>
              <a:rPr lang="en-US" sz="2400" dirty="0" err="1" smtClean="0"/>
              <a:t>kaufen</a:t>
            </a:r>
            <a:r>
              <a:rPr lang="en-US" sz="2400" dirty="0" smtClean="0"/>
              <a:t>.</a:t>
            </a:r>
            <a:r>
              <a:rPr lang="ru-RU" sz="2400" dirty="0" smtClean="0"/>
              <a:t> (2)</a:t>
            </a:r>
            <a:endParaRPr lang="de-DE" sz="2400" dirty="0" smtClean="0"/>
          </a:p>
          <a:p>
            <a:pPr>
              <a:buFontTx/>
              <a:buChar char="-"/>
            </a:pPr>
            <a:r>
              <a:rPr lang="de-DE" sz="2400" dirty="0" smtClean="0"/>
              <a:t>Aus welchem Stoff soll die Jacke sein</a:t>
            </a:r>
            <a:r>
              <a:rPr lang="en-US" sz="2400" dirty="0" smtClean="0"/>
              <a:t>?</a:t>
            </a:r>
            <a:r>
              <a:rPr lang="ru-RU" sz="2400" dirty="0" smtClean="0"/>
              <a:t> (5)</a:t>
            </a:r>
            <a:endParaRPr lang="de-DE" sz="2400" dirty="0" smtClean="0"/>
          </a:p>
          <a:p>
            <a:pPr>
              <a:buFontTx/>
              <a:buChar char="-"/>
            </a:pPr>
            <a:r>
              <a:rPr lang="de-DE" sz="2400" dirty="0" smtClean="0"/>
              <a:t>Ich mag blau.</a:t>
            </a:r>
            <a:r>
              <a:rPr lang="ru-RU" sz="2400" dirty="0" smtClean="0"/>
              <a:t> (8)</a:t>
            </a:r>
            <a:endParaRPr lang="de-DE" sz="2400" dirty="0" smtClean="0"/>
          </a:p>
          <a:p>
            <a:pPr>
              <a:buFontTx/>
              <a:buChar char="-"/>
            </a:pPr>
            <a:r>
              <a:rPr lang="de-DE" sz="2400" dirty="0" smtClean="0"/>
              <a:t>Auf Wiedersehen!</a:t>
            </a:r>
            <a:r>
              <a:rPr lang="ru-RU" sz="2400" dirty="0" smtClean="0"/>
              <a:t> (11)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de-DE" sz="2400" dirty="0" smtClean="0"/>
              <a:t>Du kannst diese Jacke anprobieren.</a:t>
            </a:r>
            <a:r>
              <a:rPr lang="ru-RU" sz="2400" dirty="0" smtClean="0"/>
              <a:t> (9)</a:t>
            </a:r>
            <a:endParaRPr lang="de-DE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In </a:t>
            </a:r>
            <a:r>
              <a:rPr lang="en-US" sz="2400" dirty="0" err="1" smtClean="0"/>
              <a:t>welchem</a:t>
            </a:r>
            <a:r>
              <a:rPr lang="en-US" sz="2400" dirty="0" smtClean="0"/>
              <a:t> </a:t>
            </a:r>
            <a:r>
              <a:rPr lang="en-US" sz="2400" dirty="0" err="1" smtClean="0"/>
              <a:t>Preis</a:t>
            </a:r>
            <a:r>
              <a:rPr lang="en-US" sz="2400" dirty="0" smtClean="0"/>
              <a:t> </a:t>
            </a:r>
            <a:r>
              <a:rPr lang="en-US" sz="2400" dirty="0" err="1" smtClean="0"/>
              <a:t>soll</a:t>
            </a:r>
            <a:r>
              <a:rPr lang="en-US" sz="2400" dirty="0" smtClean="0"/>
              <a:t> die </a:t>
            </a:r>
            <a:r>
              <a:rPr lang="en-US" sz="2400" dirty="0" err="1" smtClean="0"/>
              <a:t>Jacke</a:t>
            </a:r>
            <a:r>
              <a:rPr lang="en-US" sz="2400" dirty="0" smtClean="0"/>
              <a:t> </a:t>
            </a:r>
            <a:r>
              <a:rPr lang="en-US" sz="2400" dirty="0" err="1" smtClean="0"/>
              <a:t>sein</a:t>
            </a:r>
            <a:r>
              <a:rPr lang="en-US" sz="2400" dirty="0" smtClean="0"/>
              <a:t>?</a:t>
            </a:r>
            <a:r>
              <a:rPr lang="ru-RU" sz="2400" dirty="0" smtClean="0"/>
              <a:t> (3)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de-DE" sz="2400" dirty="0" smtClean="0"/>
              <a:t>Aus Leder.</a:t>
            </a:r>
            <a:r>
              <a:rPr lang="ru-RU" sz="2400" dirty="0" smtClean="0"/>
              <a:t> (6)</a:t>
            </a:r>
            <a:endParaRPr lang="de-DE" sz="2400" dirty="0" smtClean="0"/>
          </a:p>
          <a:p>
            <a:pPr>
              <a:buFontTx/>
              <a:buChar char="-"/>
            </a:pPr>
            <a:r>
              <a:rPr lang="de-DE" sz="2400" dirty="0" smtClean="0"/>
              <a:t>Ja, die Jacke passt mir sehr gut.</a:t>
            </a:r>
            <a:r>
              <a:rPr lang="ru-RU" sz="2400" dirty="0" smtClean="0"/>
              <a:t> </a:t>
            </a:r>
            <a:r>
              <a:rPr lang="de-DE" sz="2400" dirty="0" smtClean="0"/>
              <a:t>Ich nehme sie. Vielen Dank. Auf Wiedersehen!</a:t>
            </a:r>
            <a:r>
              <a:rPr lang="ru-RU" sz="2400" dirty="0" smtClean="0"/>
              <a:t>  (10)</a:t>
            </a:r>
            <a:endParaRPr lang="de-DE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Hallo! Was w</a:t>
            </a:r>
            <a:r>
              <a:rPr lang="de-DE" sz="2400" dirty="0" err="1" smtClean="0"/>
              <a:t>ünschst</a:t>
            </a:r>
            <a:r>
              <a:rPr lang="de-DE" sz="2400" dirty="0" smtClean="0"/>
              <a:t> du</a:t>
            </a:r>
            <a:r>
              <a:rPr lang="en-US" sz="2400" dirty="0" smtClean="0"/>
              <a:t>?</a:t>
            </a:r>
            <a:r>
              <a:rPr lang="ru-RU" sz="2400" dirty="0" smtClean="0"/>
              <a:t> (1)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de-DE" sz="2400" dirty="0" smtClean="0"/>
              <a:t>Nicht teuer.</a:t>
            </a:r>
            <a:r>
              <a:rPr lang="ru-RU" sz="2400" dirty="0" smtClean="0"/>
              <a:t> (4)</a:t>
            </a:r>
            <a:endParaRPr lang="de-DE" sz="2400" dirty="0" smtClean="0"/>
          </a:p>
          <a:p>
            <a:pPr>
              <a:buFontTx/>
              <a:buChar char="-"/>
            </a:pPr>
            <a:r>
              <a:rPr lang="de-DE" sz="2400" dirty="0" smtClean="0"/>
              <a:t>Und welche Farbe magst du</a:t>
            </a:r>
            <a:r>
              <a:rPr lang="en-US" sz="2400" dirty="0" smtClean="0"/>
              <a:t>?</a:t>
            </a:r>
            <a:r>
              <a:rPr lang="ru-RU" sz="2400" dirty="0" smtClean="0"/>
              <a:t> (7)</a:t>
            </a:r>
            <a:endParaRPr lang="de-DE" sz="2400" dirty="0" smtClean="0"/>
          </a:p>
          <a:p>
            <a:endParaRPr lang="ru-RU" dirty="0"/>
          </a:p>
        </p:txBody>
      </p:sp>
      <p:sp useBgFill="1">
        <p:nvSpPr>
          <p:cNvPr id="6" name="2"/>
          <p:cNvSpPr/>
          <p:nvPr/>
        </p:nvSpPr>
        <p:spPr>
          <a:xfrm>
            <a:off x="4716016" y="1268760"/>
            <a:ext cx="6480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2" name="5"/>
          <p:cNvSpPr/>
          <p:nvPr/>
        </p:nvSpPr>
        <p:spPr>
          <a:xfrm>
            <a:off x="6372200" y="1628800"/>
            <a:ext cx="6480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8"/>
          <p:cNvSpPr/>
          <p:nvPr/>
        </p:nvSpPr>
        <p:spPr>
          <a:xfrm>
            <a:off x="2987824" y="1988840"/>
            <a:ext cx="6480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5" name="9"/>
          <p:cNvSpPr/>
          <p:nvPr/>
        </p:nvSpPr>
        <p:spPr>
          <a:xfrm>
            <a:off x="6012160" y="2708920"/>
            <a:ext cx="6480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6" name="3"/>
          <p:cNvSpPr/>
          <p:nvPr/>
        </p:nvSpPr>
        <p:spPr>
          <a:xfrm>
            <a:off x="6228184" y="3140968"/>
            <a:ext cx="6480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7" name="6"/>
          <p:cNvSpPr/>
          <p:nvPr/>
        </p:nvSpPr>
        <p:spPr>
          <a:xfrm>
            <a:off x="2627784" y="3501008"/>
            <a:ext cx="6480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8" name="10"/>
          <p:cNvSpPr/>
          <p:nvPr/>
        </p:nvSpPr>
        <p:spPr>
          <a:xfrm>
            <a:off x="5364088" y="4221088"/>
            <a:ext cx="6480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9" name="1"/>
          <p:cNvSpPr/>
          <p:nvPr/>
        </p:nvSpPr>
        <p:spPr>
          <a:xfrm>
            <a:off x="4499992" y="4581128"/>
            <a:ext cx="6480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0" name="11"/>
          <p:cNvSpPr/>
          <p:nvPr/>
        </p:nvSpPr>
        <p:spPr>
          <a:xfrm>
            <a:off x="3563888" y="2348880"/>
            <a:ext cx="6480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1" name="4"/>
          <p:cNvSpPr/>
          <p:nvPr/>
        </p:nvSpPr>
        <p:spPr>
          <a:xfrm>
            <a:off x="2627784" y="4941168"/>
            <a:ext cx="6480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2" name="7"/>
          <p:cNvSpPr/>
          <p:nvPr/>
        </p:nvSpPr>
        <p:spPr>
          <a:xfrm>
            <a:off x="5076056" y="5301208"/>
            <a:ext cx="6480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86750" y="6172200"/>
            <a:ext cx="85725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23753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</a:rPr>
              <a:t>Macht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den Dialog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</a:rPr>
              <a:t>richtig</a:t>
            </a:r>
            <a:endParaRPr lang="en-US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sz="2400" dirty="0" smtClean="0"/>
              <a:t>Hallo! Was w</a:t>
            </a:r>
            <a:r>
              <a:rPr lang="de-DE" sz="2400" dirty="0" err="1" smtClean="0"/>
              <a:t>ünschst</a:t>
            </a:r>
            <a:r>
              <a:rPr lang="de-DE" sz="2400" dirty="0" smtClean="0"/>
              <a:t> du</a:t>
            </a:r>
            <a:r>
              <a:rPr lang="en-US" sz="2400" dirty="0" smtClean="0"/>
              <a:t>?</a:t>
            </a:r>
          </a:p>
          <a:p>
            <a:pPr>
              <a:buFontTx/>
              <a:buChar char="-"/>
            </a:pPr>
            <a:r>
              <a:rPr lang="en-US" sz="2400" dirty="0" err="1" smtClean="0"/>
              <a:t>Ich</a:t>
            </a:r>
            <a:r>
              <a:rPr lang="en-US" sz="2400" dirty="0" smtClean="0"/>
              <a:t> will </a:t>
            </a:r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Jacke</a:t>
            </a:r>
            <a:r>
              <a:rPr lang="en-US" sz="2400" dirty="0" smtClean="0"/>
              <a:t> </a:t>
            </a:r>
            <a:r>
              <a:rPr lang="en-US" sz="2400" dirty="0" err="1" smtClean="0"/>
              <a:t>kaufen</a:t>
            </a:r>
            <a:r>
              <a:rPr lang="en-US" sz="2400" dirty="0" smtClean="0"/>
              <a:t>.</a:t>
            </a:r>
            <a:endParaRPr lang="de-DE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In </a:t>
            </a:r>
            <a:r>
              <a:rPr lang="en-US" sz="2400" dirty="0" err="1" smtClean="0"/>
              <a:t>welchem</a:t>
            </a:r>
            <a:r>
              <a:rPr lang="en-US" sz="2400" dirty="0" smtClean="0"/>
              <a:t> </a:t>
            </a:r>
            <a:r>
              <a:rPr lang="en-US" sz="2400" dirty="0" err="1" smtClean="0"/>
              <a:t>Preis</a:t>
            </a:r>
            <a:r>
              <a:rPr lang="en-US" sz="2400" dirty="0" smtClean="0"/>
              <a:t> </a:t>
            </a:r>
            <a:r>
              <a:rPr lang="en-US" sz="2400" dirty="0" err="1" smtClean="0"/>
              <a:t>soll</a:t>
            </a:r>
            <a:r>
              <a:rPr lang="en-US" sz="2400" dirty="0" smtClean="0"/>
              <a:t> die </a:t>
            </a:r>
            <a:r>
              <a:rPr lang="en-US" sz="2400" dirty="0" err="1" smtClean="0"/>
              <a:t>Jacke</a:t>
            </a:r>
            <a:r>
              <a:rPr lang="en-US" sz="2400" dirty="0" smtClean="0"/>
              <a:t> </a:t>
            </a:r>
            <a:r>
              <a:rPr lang="en-US" sz="2400" dirty="0" err="1" smtClean="0"/>
              <a:t>sein</a:t>
            </a:r>
            <a:r>
              <a:rPr lang="en-US" sz="2400" dirty="0" smtClean="0"/>
              <a:t>?</a:t>
            </a:r>
          </a:p>
          <a:p>
            <a:pPr>
              <a:buFontTx/>
              <a:buChar char="-"/>
            </a:pPr>
            <a:r>
              <a:rPr lang="de-DE" sz="2400" dirty="0" smtClean="0"/>
              <a:t>Nicht teuer.</a:t>
            </a:r>
          </a:p>
          <a:p>
            <a:pPr>
              <a:buFontTx/>
              <a:buChar char="-"/>
            </a:pPr>
            <a:r>
              <a:rPr lang="de-DE" sz="2400" dirty="0" smtClean="0"/>
              <a:t>Aus welchem Stoff soll die Jacke sein</a:t>
            </a:r>
            <a:r>
              <a:rPr lang="en-US" sz="2400" dirty="0" smtClean="0"/>
              <a:t>?</a:t>
            </a:r>
            <a:endParaRPr lang="de-DE" sz="2400" dirty="0" smtClean="0"/>
          </a:p>
          <a:p>
            <a:pPr>
              <a:buFontTx/>
              <a:buChar char="-"/>
            </a:pPr>
            <a:r>
              <a:rPr lang="de-DE" sz="2400" dirty="0" smtClean="0"/>
              <a:t>Aus Leder.</a:t>
            </a:r>
          </a:p>
          <a:p>
            <a:pPr>
              <a:buFontTx/>
              <a:buChar char="-"/>
            </a:pPr>
            <a:r>
              <a:rPr lang="de-DE" sz="2400" dirty="0" smtClean="0"/>
              <a:t>Und welche Farbe magst du</a:t>
            </a:r>
            <a:r>
              <a:rPr lang="en-US" sz="2400" dirty="0" smtClean="0"/>
              <a:t>?</a:t>
            </a:r>
            <a:endParaRPr lang="de-DE" sz="2400" dirty="0" smtClean="0"/>
          </a:p>
          <a:p>
            <a:pPr>
              <a:buFontTx/>
              <a:buChar char="-"/>
            </a:pPr>
            <a:r>
              <a:rPr lang="de-DE" sz="2400" dirty="0" smtClean="0"/>
              <a:t>Ich mag blau.</a:t>
            </a:r>
          </a:p>
          <a:p>
            <a:pPr>
              <a:buFontTx/>
              <a:buChar char="-"/>
            </a:pPr>
            <a:r>
              <a:rPr lang="de-DE" sz="2400" dirty="0" smtClean="0"/>
              <a:t>Du kannst diese Jacke anprobieren.</a:t>
            </a:r>
          </a:p>
          <a:p>
            <a:pPr>
              <a:buFontTx/>
              <a:buChar char="-"/>
            </a:pPr>
            <a:r>
              <a:rPr lang="de-DE" sz="2400" dirty="0" smtClean="0"/>
              <a:t>Ja, die Jacke passt mir sehr gut.</a:t>
            </a:r>
            <a:r>
              <a:rPr lang="ru-RU" sz="2400" dirty="0" smtClean="0"/>
              <a:t> </a:t>
            </a:r>
            <a:r>
              <a:rPr lang="de-DE" sz="2400" dirty="0" smtClean="0"/>
              <a:t>Ich nehme sie. Vielen Dank. Auf Wiedersehen!</a:t>
            </a:r>
          </a:p>
          <a:p>
            <a:pPr>
              <a:buFontTx/>
              <a:buChar char="-"/>
            </a:pPr>
            <a:r>
              <a:rPr lang="de-DE" sz="2400" dirty="0" smtClean="0"/>
              <a:t>Auf Wiedersehen!</a:t>
            </a:r>
            <a:endParaRPr lang="en-US" sz="2400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472</Words>
  <Application>Microsoft Office PowerPoint</Application>
  <PresentationFormat>Экран (4:3)</PresentationFormat>
  <Paragraphs>120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Kleidung</dc:title>
  <dc:creator>класс1</dc:creator>
  <cp:lastModifiedBy>Пользователь Windows</cp:lastModifiedBy>
  <cp:revision>62</cp:revision>
  <dcterms:created xsi:type="dcterms:W3CDTF">2015-04-14T02:27:32Z</dcterms:created>
  <dcterms:modified xsi:type="dcterms:W3CDTF">2018-05-17T18:49:37Z</dcterms:modified>
</cp:coreProperties>
</file>